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na Cevallos" userId="a6e4a88ff9178be8" providerId="LiveId" clId="{03DCE67F-B4AF-476D-ABE1-798D058F9A24}"/>
    <pc:docChg chg="custSel modSld">
      <pc:chgData name="Diana Cevallos" userId="a6e4a88ff9178be8" providerId="LiveId" clId="{03DCE67F-B4AF-476D-ABE1-798D058F9A24}" dt="2026-10-14T02:36:39.648" v="0" actId="20577"/>
      <pc:docMkLst>
        <pc:docMk/>
      </pc:docMkLst>
      <pc:sldChg chg="modNotes">
        <pc:chgData name="Diana Cevallos" userId="a6e4a88ff9178be8" providerId="LiveId" clId="{03DCE67F-B4AF-476D-ABE1-798D058F9A24}" dt="2026-10-14T02:36:39.648" v="0" actId="20577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418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COVER</a:t>
            </a:r>
          </a:p>
          <a:p>
            <a:r>
              <a:t>We present Registro Vivo, a living literature register.</a:t>
            </a:r>
          </a:p>
          <a:p>
            <a:r>
              <a:t>It keeps a literature review up to date without losing control of any decision.</a:t>
            </a:r>
          </a:p>
          <a:p>
            <a:r>
              <a:t>It was built by Diana Cevallos from U T E and Monica Calva from U T P 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PART A · PRESENTATION (3 min in total)</a:t>
            </a:r>
          </a:p>
          <a:p>
            <a:r>
              <a:t>Every research project starts with a literature review.</a:t>
            </a:r>
          </a:p>
          <a:p>
            <a:r>
              <a:t>The problem is that this review ages quickly.</a:t>
            </a:r>
          </a:p>
          <a:p>
            <a:r>
              <a:t>Each new search brings repeated articles that someone reads again.</a:t>
            </a:r>
          </a:p>
          <a:p>
            <a:r>
              <a:t>Decisions get lost between folders and emails.</a:t>
            </a:r>
          </a:p>
          <a:p>
            <a:r>
              <a:t>Months later nobody remembers why a study was included or excluded.</a:t>
            </a:r>
          </a:p>
          <a:p>
            <a:r>
              <a:t>This happens to any instructor who does research.</a:t>
            </a:r>
          </a:p>
          <a:p>
            <a:r>
              <a:t>In our case a single search returned nineteen articles.</a:t>
            </a:r>
          </a:p>
          <a:p>
            <a:r>
              <a:t>Four of them were already in the collection.</a:t>
            </a:r>
          </a:p>
          <a:p>
            <a:r>
              <a:t>Without control we would have read them twice.</a:t>
            </a:r>
          </a:p>
          <a:p>
            <a:r>
              <a:t>This wastes time and weakens the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TOOL · NARRATION · ≈30 s · 70–80 words</a:t>
            </a:r>
          </a:p>
          <a:p>
            <a:r>
              <a:t>Registro Vivo is designed for instructors who do research.</a:t>
            </a:r>
          </a:p>
          <a:p>
            <a:r>
              <a:t>It receives the batches that a person exports from academic databases such as Scielo.</a:t>
            </a:r>
          </a:p>
          <a:p>
            <a:r>
              <a:t>It delivers three products.</a:t>
            </a:r>
          </a:p>
          <a:p>
            <a:r>
              <a:t>The first is a clean collection without duplicates.</a:t>
            </a:r>
          </a:p>
          <a:p>
            <a:r>
              <a:t>The second is a log of every decision with its reason and its date.</a:t>
            </a:r>
          </a:p>
          <a:p>
            <a:r>
              <a:t>The third is the Prisma flow diagram with a version history.</a:t>
            </a:r>
          </a:p>
          <a:p>
            <a:r>
              <a:t>The tool is based on project guide number ten of the course.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HOW IT WORKS · NARRATION · ≈40 s · 95–105 words</a:t>
            </a:r>
          </a:p>
          <a:p>
            <a:r>
              <a:t>The workflow has four steps.</a:t>
            </a:r>
          </a:p>
          <a:p>
            <a:r>
              <a:t>First the person searches the database and exports the results without changing them.</a:t>
            </a:r>
          </a:p>
          <a:p>
            <a:r>
              <a:t>Next the A I normalizes the identifiers and detects duplicates.</a:t>
            </a:r>
          </a:p>
          <a:p>
            <a:r>
              <a:t>It also suggests a reading priority based on the criteria of the protocol.</a:t>
            </a:r>
          </a:p>
          <a:p>
            <a:r>
              <a:t>It flags each record as likely, doubtful or low relevance.</a:t>
            </a:r>
          </a:p>
          <a:p>
            <a:r>
              <a:t>Then the person reads each abstract and decides whether the study is included.</a:t>
            </a:r>
          </a:p>
          <a:p>
            <a:r>
              <a:t>That decision is never made by the A I.</a:t>
            </a:r>
          </a:p>
          <a:p>
            <a:r>
              <a:t>Finally Git Hub saves every change with its author and its date.</a:t>
            </a:r>
          </a:p>
          <a:p>
            <a:r>
              <a:t>This way nothing is lost and every step can be checked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EVIDENCE · NARRATION · ≈35 s · 80–90 words</a:t>
            </a:r>
          </a:p>
          <a:p>
            <a:r>
              <a:t>We tested it with our own review on soft skills.</a:t>
            </a:r>
          </a:p>
          <a:p>
            <a:r>
              <a:t>We processed sixty six records from six searches in Scielo.</a:t>
            </a:r>
          </a:p>
          <a:p>
            <a:r>
              <a:t>The tool detected four duplicates and all four were confirmed.</a:t>
            </a:r>
          </a:p>
          <a:p>
            <a:r>
              <a:t>Of twenty one records that the A I marked as likely the reviewer included twenty.</a:t>
            </a:r>
          </a:p>
          <a:p>
            <a:r>
              <a:t>Of fifteen records marked as low relevance she excluded all fifteen.</a:t>
            </a:r>
          </a:p>
          <a:p>
            <a:r>
              <a:t>The twenty six doubtful records were split between inclusions and exclusions.</a:t>
            </a:r>
          </a:p>
          <a:p>
            <a:r>
              <a:t>That is why the final decision is human.</a:t>
            </a:r>
          </a:p>
          <a:p>
            <a:r>
              <a:t>This is a single review and we have not yet tested it with other teams.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LIMITS AND RESPONSIBLE USE · NARRATION · ≈25 s · 55–65 words</a:t>
            </a:r>
          </a:p>
          <a:p>
            <a:r>
              <a:t>For now Registro Vivo only processes Scielo.</a:t>
            </a:r>
          </a:p>
          <a:p>
            <a:r>
              <a:t>Its suggestions are based on the title and do not replace reading the abstract.</a:t>
            </a:r>
          </a:p>
          <a:p>
            <a:r>
              <a:t>It does not handle personal data and the review repository is private.</a:t>
            </a:r>
          </a:p>
          <a:p>
            <a:r>
              <a:t>Version one point three will add Eric and Redalyc and full text reading.</a:t>
            </a:r>
          </a:p>
          <a:p>
            <a:r>
              <a:t>A second reviewer from the team will check a sample of the decisions.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PART B · DEMO (2 min in total)</a:t>
            </a:r>
          </a:p>
          <a:p>
            <a:r>
              <a:t>Let us look at the tool on screen.</a:t>
            </a:r>
          </a:p>
          <a:p>
            <a:r>
              <a:t>This is the folder of original batches in Git Hub.</a:t>
            </a:r>
          </a:p>
          <a:p>
            <a:r>
              <a:t>Each search is saved exactly as it came from the database.</a:t>
            </a:r>
          </a:p>
          <a:p>
            <a:r>
              <a:t>The file name includes the date.</a:t>
            </a:r>
          </a:p>
          <a:p>
            <a:r>
              <a:t>These files are never edited.</a:t>
            </a:r>
          </a:p>
          <a:p>
            <a:r>
              <a:t>That way anyone can trace where each record came from.</a:t>
            </a:r>
          </a:p>
          <a:p>
            <a:r>
              <a:t>The message next to each file shows the source search and its number of records.</a:t>
            </a:r>
          </a:p>
          <a:p>
            <a:r>
              <a:t>The interface appears in Spanish because that is how we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NARRATION · ≈35 s · 80–90 words in English</a:t>
            </a:r>
          </a:p>
          <a:p>
            <a:r>
              <a:t>The screening sheet is the central result.</a:t>
            </a:r>
          </a:p>
          <a:p>
            <a:r>
              <a:t>In each row the A I leaves a relevance suggestion.</a:t>
            </a:r>
          </a:p>
          <a:p>
            <a:r>
              <a:t>The reviewer reads the abstract and writes her decision with the criterion applied.</a:t>
            </a:r>
          </a:p>
          <a:p>
            <a:r>
              <a:t>Look at the column of suggestions and the column of decisions.</a:t>
            </a:r>
          </a:p>
          <a:p>
            <a:r>
              <a:t>Here you can see where they agree.</a:t>
            </a:r>
          </a:p>
          <a:p>
            <a:r>
              <a:t>You can also see where they do not agree.</a:t>
            </a:r>
          </a:p>
          <a:p>
            <a:r>
              <a:t>One study was excluded by mistake and corrected later.</a:t>
            </a:r>
          </a:p>
          <a:p>
            <a:r>
              <a:t>The correction was recorded in the same sheet with its criterion.</a:t>
            </a:r>
          </a:p>
          <a:p>
            <a:r>
              <a:t>Nothing is overwritten without a trace.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/>
              <a:t>NARRATION · ≈30 s · 70–80 words in English</a:t>
            </a:r>
          </a:p>
          <a:p>
            <a:r>
              <a:rPr lang="en-US"/>
              <a:t>In the end everything is summarized in the Prisma flow diagram.</a:t>
            </a:r>
          </a:p>
          <a:p>
            <a:r>
              <a:rPr lang="en-US"/>
              <a:t>It shows how many records were identified and how many were removed at each stage.</a:t>
            </a:r>
          </a:p>
          <a:p>
            <a:r>
              <a:rPr lang="en-US"/>
              <a:t>We started with sixty six records from Scielo.</a:t>
            </a:r>
          </a:p>
          <a:p>
            <a:r>
              <a:rPr lang="en-US"/>
              <a:t>The tool removed four duplicates and sixty two records went to screening.</a:t>
            </a:r>
          </a:p>
          <a:p>
            <a:r>
              <a:rPr lang="en-US"/>
              <a:t>During screening the reviewer excluded thirty two by title and abstract.</a:t>
            </a:r>
          </a:p>
          <a:p>
            <a:r>
              <a:rPr lang="en-US"/>
              <a:t>Three studies found through other methods were added.</a:t>
            </a:r>
          </a:p>
          <a:p>
            <a:r>
              <a:rPr lang="en-US"/>
              <a:t>That gives thirty three included studies.</a:t>
            </a:r>
          </a:p>
          <a:p>
            <a:r>
              <a:rPr lang="en-US"/>
              <a:t>It also shows the reasons for exclusion.</a:t>
            </a:r>
          </a:p>
          <a:p>
            <a:r>
              <a:rPr lang="en-US"/>
              <a:t>Each version of the collection is published with a tag in Git Hub.</a:t>
            </a:r>
          </a:p>
          <a:p>
            <a:r>
              <a:rPr lang="en-US"/>
              <a:t>The person decides when a version is ready.</a:t>
            </a:r>
          </a:p>
          <a:p>
            <a:r>
              <a:rPr lang="en-US"/>
              <a:t>Version one point two matches what you have just seen.</a:t>
            </a:r>
          </a:p>
          <a:p>
            <a:r>
              <a:rPr lang="en-US"/>
              <a:t>We used this diagram to write the methods section of our article.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CLOSE · NARRATION · ≈25 s · 55–65 words</a:t>
            </a:r>
          </a:p>
          <a:p>
            <a:r>
              <a:t>Registro Vivo changes the way we review the literature.</a:t>
            </a:r>
          </a:p>
          <a:p>
            <a:r>
              <a:t>Decisions are no longer lost between folders.</a:t>
            </a:r>
          </a:p>
          <a:p>
            <a:r>
              <a:t>Every study keeps its reason and its date.</a:t>
            </a:r>
          </a:p>
          <a:p>
            <a:r>
              <a:t>Monica Calva guided the analysis of the teaching plans at U T P L.</a:t>
            </a:r>
          </a:p>
          <a:p>
            <a:r>
              <a:t>Our next step is version one point three.</a:t>
            </a:r>
          </a:p>
          <a:p>
            <a:r>
              <a:t>We invite you to adapt Registro Vivo to your own research.</a:t>
            </a:r>
          </a:p>
          <a:p>
            <a:r>
              <a:t>Thank you for your attention.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0">
                <a:solidFill>
                  <a:srgbClr val="FFFFFF"/>
                </a:solidFill>
                <a:latin typeface="Georgia"/>
              </a:rPr>
              <a:t>Registro Vivo · Living Literature Register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46120"/>
            <a:ext cx="1051560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Up-to-date literature reviews, free of duplicates, with every decision recorded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34840"/>
            <a:ext cx="105156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FFFFFF"/>
                </a:solidFill>
                <a:latin typeface="Calibri"/>
              </a:rPr>
              <a:t>Diana Cevallos (UTE) · Monica Calva (UTPL)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46320"/>
            <a:ext cx="105156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C9CEDB"/>
                </a:solidFill>
                <a:latin typeface="Calibri"/>
              </a:rPr>
              <a:t>Master's in Educational Administration · Computer Science and Electronics · Project guide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69280"/>
            <a:ext cx="105156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FFC629"/>
                </a:solidFill>
                <a:latin typeface="Calibri"/>
              </a:rPr>
              <a:t>Narration generated with an AI voice (ElevenLabs) and reviewed by the authors.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2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The problem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6949440" cy="3566160"/>
          </a:xfrm>
          <a:prstGeom prst="roundRect">
            <a:avLst>
              <a:gd name="adj" fmla="val 5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6400800" cy="3108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0">
                <a:solidFill>
                  <a:srgbClr val="2B3242"/>
                </a:solidFill>
                <a:latin typeface="Calibri"/>
              </a:rPr>
              <a:t>Reviews go out of date, repeat articles and lose the reason behind each decision.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76472" cy="3566160"/>
          </a:xfrm>
          <a:prstGeom prst="roundRect">
            <a:avLst>
              <a:gd name="adj" fmla="val 5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38160" y="2194560"/>
            <a:ext cx="329184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FFC629"/>
                </a:solidFill>
                <a:latin typeface="Calibri"/>
              </a:rPr>
              <a:t>A CONCRETE EXAMPLE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2743200"/>
            <a:ext cx="3291840" cy="256032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One new search returned 19 articles: 4 were already in the collection.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3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The tool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WHO USES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Instructors who do research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WHAT GOES 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Batches exported from academic databases (CSV)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B1020"/>
                </a:solidFill>
                <a:latin typeface="Calibri"/>
              </a:rPr>
              <a:t>WHAT COMES OUT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Duplicate-free collection, decision log and PRISMA diagram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4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How it 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1947672"/>
            <a:ext cx="22402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1 · INPUT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6040"/>
            <a:ext cx="2148840" cy="21945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Searches and exports, unchanged</a:t>
            </a:r>
          </a:p>
        </p:txBody>
      </p:sp>
      <p:sp>
        <p:nvSpPr>
          <p:cNvPr id="11" name="Chevron 10"/>
          <p:cNvSpPr/>
          <p:nvPr/>
        </p:nvSpPr>
        <p:spPr>
          <a:xfrm>
            <a:off x="3127248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410712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410712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47872" y="1947672"/>
            <a:ext cx="22402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2 · 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3592" y="2606040"/>
            <a:ext cx="2148840" cy="21945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Detects duplicates, suggests priority</a:t>
            </a:r>
          </a:p>
        </p:txBody>
      </p:sp>
      <p:sp>
        <p:nvSpPr>
          <p:cNvPr id="16" name="Chevron 15"/>
          <p:cNvSpPr/>
          <p:nvPr/>
        </p:nvSpPr>
        <p:spPr>
          <a:xfrm>
            <a:off x="5989320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272784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272784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9944" y="1947672"/>
            <a:ext cx="22402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3 · 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606040"/>
            <a:ext cx="2148840" cy="21945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Reads the abstract and decides</a:t>
            </a:r>
          </a:p>
        </p:txBody>
      </p:sp>
      <p:sp>
        <p:nvSpPr>
          <p:cNvPr id="21" name="Chevron 20"/>
          <p:cNvSpPr/>
          <p:nvPr/>
        </p:nvSpPr>
        <p:spPr>
          <a:xfrm>
            <a:off x="8851392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9134856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9134856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272016" y="1947672"/>
            <a:ext cx="2240280" cy="45720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4 · RESULT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7736" y="2606040"/>
            <a:ext cx="2148840" cy="21945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GitHub records every change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166360"/>
            <a:ext cx="11064240" cy="8229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B1020"/>
                </a:solidFill>
                <a:latin typeface="Calibri"/>
              </a:rPr>
              <a:t>Including or excluding a study is always a human decision.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5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Evidence that it 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4/4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91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duplicates detected and confirmed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1396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85716" y="2148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20/21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5716" y="3291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“likely” records included by the reviewer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4152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48472" y="2148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15/15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2" y="3291840"/>
            <a:ext cx="301752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“low relevance” records excluded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754880"/>
            <a:ext cx="11064240" cy="109728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2B3242"/>
                </a:solidFill>
                <a:latin typeface="Calibri"/>
              </a:rPr>
              <a:t>AI suggestions compared with the reviewer's decisions on 62 SciELO records. A single review.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6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Limits and responsible use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B423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B42318"/>
                </a:solidFill>
                <a:latin typeface="Calibri"/>
              </a:rPr>
              <a:t>WHAT IT DOES NOT 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SciELO only; does not replace reading the abstract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DATA AND PRIVACY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Published references only; private repository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2B3242"/>
                </a:solidFill>
                <a:latin typeface="Calibri"/>
              </a:rPr>
              <a:t>Version 1.3: ERIC, Redalyc, full text and a second reviewer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7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Input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0" name="Captura 7" descr="Folder of original batches in GitHub with six dated fil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06" y="1463040"/>
            <a:ext cx="9806940" cy="4251960"/>
          </a:xfrm>
          <a:prstGeom prst="rect">
            <a:avLst/>
          </a:prstGeom>
          <a:ln w="9525">
            <a:solidFill>
              <a:srgbClr val="E3E6EE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Original batches in GitHub: each search with its date, unchanged (interface in Spanish)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8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Result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0" name="Captura 8" descr="Screening sheet with AI suggestions and the reviewer's decisio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736" y="1463040"/>
            <a:ext cx="10863480" cy="4251960"/>
          </a:xfrm>
          <a:prstGeom prst="rect">
            <a:avLst/>
          </a:prstGeom>
          <a:ln w="9525">
            <a:solidFill>
              <a:srgbClr val="E3E6EE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Screening sheet: AI suggestion versus the reviewer's decision (in Spanish)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9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 · Review and delivery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0" name="Captura 9" descr="PRISMA 2020 flow for version 1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26" y="1463040"/>
            <a:ext cx="10629900" cy="4251960"/>
          </a:xfrm>
          <a:prstGeom prst="rect">
            <a:avLst/>
          </a:prstGeom>
          <a:ln w="9525">
            <a:solidFill>
              <a:srgbClr val="E3E6EE"/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PRISMA flow for version 1.2: 33 studies included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FINAL PROJECT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FFFFFF"/>
                </a:solidFill>
                <a:latin typeface="Georgia"/>
              </a:rPr>
              <a:t>Every decision, with its reason and date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383280"/>
            <a:ext cx="10515600" cy="9144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Next step: version 1.3. Adapt it to your own research.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526280"/>
            <a:ext cx="7132320" cy="685800"/>
          </a:xfrm>
          <a:prstGeom prst="roundRect">
            <a:avLst>
              <a:gd name="adj" fmla="val 30000"/>
            </a:avLst>
          </a:prstGeom>
          <a:solidFill>
            <a:srgbClr val="1A2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4572000"/>
            <a:ext cx="6766560" cy="594360"/>
          </a:xfrm>
          <a:prstGeom prst="rect">
            <a:avLst/>
          </a:prstGeom>
          <a:noFill/>
        </p:spPr>
        <p:txBody>
          <a:bodyPr wrap="square" lIns="45720" tIns="27432" rIns="45720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FFC629"/>
                </a:solidFill>
                <a:latin typeface="Calibri"/>
              </a:rPr>
              <a:t>dianely1984.github.io/vibe-coding-proyecto-final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486400"/>
            <a:ext cx="10515600" cy="45720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Diana Cevallos (UTE) · Monica Calva (UTPL)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1491</Words>
  <Application>Microsoft Office PowerPoint</Application>
  <PresentationFormat>Panorámica</PresentationFormat>
  <Paragraphs>169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Diana Cevallos</dc:creator>
  <cp:keywords/>
  <dc:description>generated using python-pptx</dc:description>
  <cp:lastModifiedBy>Diana Cevallos</cp:lastModifiedBy>
  <cp:revision>1</cp:revision>
  <dcterms:created xsi:type="dcterms:W3CDTF">2013-01-27T09:14:16Z</dcterms:created>
  <dcterms:modified xsi:type="dcterms:W3CDTF">2026-10-14T02:36:39Z</dcterms:modified>
  <cp:category/>
</cp:coreProperties>
</file>